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91" r:id="rId16"/>
    <p:sldId id="16602689" r:id="rId17"/>
    <p:sldId id="16602690" r:id="rId18"/>
    <p:sldId id="318" r:id="rId19"/>
    <p:sldId id="299" r:id="rId20"/>
    <p:sldId id="328" r:id="rId21"/>
    <p:sldId id="284" r:id="rId22"/>
    <p:sldId id="294" r:id="rId23"/>
    <p:sldId id="279" r:id="rId24"/>
  </p:sldIdLst>
  <p:sldSz cx="12192000" cy="6858000"/>
  <p:notesSz cx="7104063" cy="10234613"/>
  <p:embeddedFontLst>
    <p:embeddedFont>
      <p:font typeface="阿里巴巴普惠体 B" panose="00020600040101010101" pitchFamily="18" charset="-122"/>
      <p:bold r:id="rId27"/>
    </p:embeddedFont>
    <p:embeddedFont>
      <p:font typeface="阿里巴巴普惠体 R" panose="00020600040101010101" pitchFamily="18" charset="-122"/>
      <p:regular r:id="rId28"/>
    </p:embeddedFont>
    <p:embeddedFont>
      <p:font typeface="汉仪雅酷黑W" panose="02010600030101010101" charset="-122"/>
      <p:regular r:id="rId29"/>
    </p:embeddedFont>
    <p:embeddedFont>
      <p:font typeface="汉仪正圆 55简" panose="00020600040101010101" charset="-122"/>
      <p:regular r:id="rId30"/>
    </p:embeddedFont>
    <p:embeddedFont>
      <p:font typeface="Cascadia Mono SemiBold" panose="020B0609020000020004" pitchFamily="49" charset="0"/>
      <p:bold r:id="rId31"/>
      <p:boldItalic r:id="rId32"/>
    </p:embeddedFont>
    <p:embeddedFont>
      <p:font typeface="DingTalk Sans" panose="00020600040101000101" pitchFamily="18" charset="0"/>
      <p:regular r:id="rId33"/>
    </p:embeddedFont>
    <p:embeddedFont>
      <p:font typeface="HarmonyOS Sans SC" panose="00000500000000000000" pitchFamily="2" charset="-122"/>
      <p:regular r:id="rId34"/>
      <p:bold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钉钉进步体" panose="00020600040101010101" pitchFamily="18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>
        <p:scale>
          <a:sx n="50" d="100"/>
          <a:sy n="50" d="100"/>
        </p:scale>
        <p:origin x="1026" y="10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2025/10/6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51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26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eg"/><Relationship Id="rId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jpg"/><Relationship Id="rId4" Type="http://schemas.openxmlformats.org/officeDocument/2006/relationships/image" Target="../media/image11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chart" Target="../charts/chart1.xml"/><Relationship Id="rId10" Type="http://schemas.openxmlformats.org/officeDocument/2006/relationships/image" Target="../media/image121.svg"/><Relationship Id="rId4" Type="http://schemas.openxmlformats.org/officeDocument/2006/relationships/image" Target="../media/image3.png"/><Relationship Id="rId9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2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847318" y="1947782"/>
            <a:ext cx="1205049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中国国际大学生创新大赛全国银奖团队技术人员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蓝桥杯全国软件和信息技术专业人才大赛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全国大学生服务外包创新创业大赛全国三等奖（独立个人）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浙江省挑战杯大学生课外学术科技作品竞赛金奖团队技术人员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3" y="3126412"/>
            <a:ext cx="9144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882744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89133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892567" y="4129114"/>
            <a:ext cx="11609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浙江省政府奖学金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作为发明人获得一项授权发明专利：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2015564" y="3155914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4F8ED-18A6-9124-896D-A708609A952E}"/>
              </a:ext>
            </a:extLst>
          </p:cNvPr>
          <p:cNvSpPr txBox="1"/>
          <p:nvPr/>
        </p:nvSpPr>
        <p:spPr>
          <a:xfrm>
            <a:off x="7342317" y="1939979"/>
            <a:ext cx="6179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现拥有三项独立软件著作权：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飞思视卫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视频会议人像检测软件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A669AF-F635-670E-CB93-4790BC0CA46C}"/>
              </a:ext>
            </a:extLst>
          </p:cNvPr>
          <p:cNvSpPr txBox="1"/>
          <p:nvPr/>
        </p:nvSpPr>
        <p:spPr>
          <a:xfrm rot="21394001">
            <a:off x="6843395" y="3845825"/>
            <a:ext cx="88095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17EF4D70-0993-7DCB-8FAE-2970C670E9EA}"/>
              </a:ext>
            </a:extLst>
          </p:cNvPr>
          <p:cNvPicPr>
            <a:picLocks/>
          </p:cNvPicPr>
          <p:nvPr/>
        </p:nvPicPr>
        <p:blipFill>
          <a:blip r:embed="rId5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60" y="699620"/>
            <a:ext cx="864000" cy="1152000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99C03D12-DB0E-1511-7845-A3911A20DF71}"/>
              </a:ext>
            </a:extLst>
          </p:cNvPr>
          <p:cNvPicPr>
            <a:picLocks/>
          </p:cNvPicPr>
          <p:nvPr/>
        </p:nvPicPr>
        <p:blipFill>
          <a:blip r:embed="rId6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07" y="734690"/>
            <a:ext cx="864000" cy="1152000"/>
          </a:xfrm>
          <a:prstGeom prst="rect">
            <a:avLst/>
          </a:prstGeom>
        </p:spPr>
      </p:pic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E85ACDBE-2A20-46BA-31ED-FD22163874F5}"/>
              </a:ext>
            </a:extLst>
          </p:cNvPr>
          <p:cNvPicPr>
            <a:picLocks/>
          </p:cNvPicPr>
          <p:nvPr/>
        </p:nvPicPr>
        <p:blipFill>
          <a:blip r:embed="rId7" cstate="print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13" y="710233"/>
            <a:ext cx="864000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计算机科学与技术专业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现拥有三项独立软件著作权：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水印溯源维权软件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桌面预警卫士软件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隐盾水印嵌入软件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两项发明专利发明人：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基于盗摄检测和证据留存的主动感知桌面安全方法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一种基于人脸识别和屏幕保护的主动感知桌面安全方法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小沈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41275" y="105219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88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项目团队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3653</Words>
  <Application>Microsoft Office PowerPoint</Application>
  <PresentationFormat>宽屏</PresentationFormat>
  <Paragraphs>454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Times New Roman</vt:lpstr>
      <vt:lpstr>钉钉进步体</vt:lpstr>
      <vt:lpstr>等线</vt:lpstr>
      <vt:lpstr>HarmonyOS Sans SC</vt:lpstr>
      <vt:lpstr>汉仪雅酷黑W</vt:lpstr>
      <vt:lpstr>Arial</vt:lpstr>
      <vt:lpstr>微软雅黑</vt:lpstr>
      <vt:lpstr>DingTalk Sans</vt:lpstr>
      <vt:lpstr>阿里巴巴普惠体 R</vt:lpstr>
      <vt:lpstr>汉仪正圆 55简</vt:lpstr>
      <vt:lpstr>Calibri</vt:lpstr>
      <vt:lpstr>阿里巴巴普惠体 B</vt:lpstr>
      <vt:lpstr>Cascadia Mono SemiBold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359</cp:revision>
  <dcterms:created xsi:type="dcterms:W3CDTF">2022-04-26T03:15:00Z</dcterms:created>
  <dcterms:modified xsi:type="dcterms:W3CDTF">2025-10-06T07:36:51Z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